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396" r:id="rId1"/>
  </p:sldMasterIdLst>
  <p:notesMasterIdLst>
    <p:notesMasterId r:id="rId7"/>
  </p:notesMasterIdLst>
  <p:handoutMasterIdLst>
    <p:handoutMasterId r:id="rId8"/>
  </p:handoutMasterIdLst>
  <p:sldIdLst>
    <p:sldId id="287" r:id="rId2"/>
    <p:sldId id="289" r:id="rId3"/>
    <p:sldId id="290" r:id="rId4"/>
    <p:sldId id="291" r:id="rId5"/>
    <p:sldId id="292" r:id="rId6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8" autoAdjust="0"/>
    <p:restoredTop sz="86477" autoAdjust="0"/>
  </p:normalViewPr>
  <p:slideViewPr>
    <p:cSldViewPr>
      <p:cViewPr varScale="1">
        <p:scale>
          <a:sx n="115" d="100"/>
          <a:sy n="115" d="100"/>
        </p:scale>
        <p:origin x="-33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89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4" d="100"/>
        <a:sy n="9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AA984-CFBA-4DF7-BB3E-9BF4E8AB782D}" type="datetimeFigureOut">
              <a:rPr lang="hr-HR" smtClean="0"/>
              <a:t>19.3.2014.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A9E578-EB21-46F1-81A0-AF98A1E1A70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7785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sr-Latn-RS" altLang="sr-Latn-R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sr-Latn-RS" altLang="sr-Latn-R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sr-Latn-RS" altLang="sr-Latn-R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C4BC747-DCFE-4EB9-B2EA-774E8DDD3804}" type="slidenum">
              <a:rPr lang="de-DE" altLang="sr-Latn-RS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12434692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A171000E-1B07-4FDB-A841-66F35FD87E9F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2429015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2751353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40696091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2405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837264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2172656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30989762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E3E36-78A2-4EBE-AF50-2E054EF96320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2569984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CABD8C73-0BAF-4006-92BB-A945A9CFF21A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3850980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7AFCA-F8A8-4894-A21D-72D2B22E2AB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81290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62516824-F972-4457-9AD5-794D65BECB1A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1203641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0ACA-8F1E-4331-837B-535CBEC3943B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3621388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788F-3466-43E4-AC91-54DA765DE984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1199714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A9BE9-1589-4A5E-A7C0-39FFED7F454E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3229907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C132-0579-47BF-ABEC-889ACC1EB8F0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3908083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CB6D0-EFE8-426F-A3D0-2255B39C469E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4239890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RS" alt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0445C-A232-4BB6-AA36-1E0276D8E670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192052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sr-Latn-RS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sr-Latn-RS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9F9A4-D3CA-4057-A88B-8783A970C973}" type="slidenum">
              <a:rPr lang="de-DE" altLang="sr-Latn-RS" smtClean="0"/>
              <a:pPr/>
              <a:t>‹#›</a:t>
            </a:fld>
            <a:endParaRPr lang="de-DE" altLang="sr-Latn-RS"/>
          </a:p>
        </p:txBody>
      </p:sp>
    </p:spTree>
    <p:extLst>
      <p:ext uri="{BB962C8B-B14F-4D97-AF65-F5344CB8AC3E}">
        <p14:creationId xmlns:p14="http://schemas.microsoft.com/office/powerpoint/2010/main" val="782253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97" r:id="rId1"/>
    <p:sldLayoutId id="2147485398" r:id="rId2"/>
    <p:sldLayoutId id="2147485399" r:id="rId3"/>
    <p:sldLayoutId id="2147485400" r:id="rId4"/>
    <p:sldLayoutId id="2147485401" r:id="rId5"/>
    <p:sldLayoutId id="2147485402" r:id="rId6"/>
    <p:sldLayoutId id="2147485403" r:id="rId7"/>
    <p:sldLayoutId id="2147485404" r:id="rId8"/>
    <p:sldLayoutId id="2147485405" r:id="rId9"/>
    <p:sldLayoutId id="2147485406" r:id="rId10"/>
    <p:sldLayoutId id="2147485407" r:id="rId11"/>
    <p:sldLayoutId id="2147485408" r:id="rId12"/>
    <p:sldLayoutId id="2147485409" r:id="rId13"/>
    <p:sldLayoutId id="2147485410" r:id="rId14"/>
    <p:sldLayoutId id="2147485411" r:id="rId15"/>
    <p:sldLayoutId id="2147485412" r:id="rId16"/>
    <p:sldLayoutId id="214748541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561" y="3861048"/>
            <a:ext cx="6415655" cy="982663"/>
          </a:xfrm>
        </p:spPr>
        <p:txBody>
          <a:bodyPr>
            <a:normAutofit/>
          </a:bodyPr>
          <a:lstStyle/>
          <a:p>
            <a:r>
              <a:rPr lang="en-GB" altLang="en-US" sz="2800" dirty="0">
                <a:latin typeface="Cambria" pitchFamily="18" charset="0"/>
              </a:rPr>
              <a:t>5. </a:t>
            </a:r>
            <a:r>
              <a:rPr lang="hr-HR" altLang="en-US" sz="2800" dirty="0" smtClean="0">
                <a:latin typeface="Cambria" pitchFamily="18" charset="0"/>
              </a:rPr>
              <a:t>Računovodstvo, knjiženje i izvještavanje</a:t>
            </a:r>
            <a:endParaRPr lang="en-US" altLang="en-US" sz="2800" dirty="0">
              <a:latin typeface="Cambria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1898"/>
            <a:ext cx="9144000" cy="619125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950632" y="4327791"/>
            <a:ext cx="6400800" cy="166325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de-CH" altLang="en-US" dirty="0" smtClean="0">
                <a:latin typeface="Cambria" panose="02040503050406030204" pitchFamily="18" charset="0"/>
              </a:rPr>
              <a:t>Zagreb </a:t>
            </a:r>
            <a:br>
              <a:rPr lang="de-CH" altLang="en-US" dirty="0" smtClean="0">
                <a:latin typeface="Cambria" panose="02040503050406030204" pitchFamily="18" charset="0"/>
              </a:rPr>
            </a:br>
            <a:r>
              <a:rPr lang="de-CH" altLang="en-US" dirty="0" smtClean="0">
                <a:latin typeface="Cambria" panose="02040503050406030204" pitchFamily="18" charset="0"/>
              </a:rPr>
              <a:t>19</a:t>
            </a:r>
            <a:r>
              <a:rPr lang="hr-HR" altLang="en-US" dirty="0" smtClean="0">
                <a:latin typeface="Cambria" panose="02040503050406030204" pitchFamily="18" charset="0"/>
              </a:rPr>
              <a:t>.</a:t>
            </a:r>
            <a:r>
              <a:rPr lang="de-CH" altLang="en-US" dirty="0" smtClean="0">
                <a:latin typeface="Cambria" panose="02040503050406030204" pitchFamily="18" charset="0"/>
              </a:rPr>
              <a:t> </a:t>
            </a:r>
            <a:r>
              <a:rPr lang="hr-HR" altLang="en-US" dirty="0" smtClean="0">
                <a:latin typeface="Cambria" panose="02040503050406030204" pitchFamily="18" charset="0"/>
              </a:rPr>
              <a:t>ožujka </a:t>
            </a:r>
            <a:r>
              <a:rPr lang="de-CH" altLang="en-US" dirty="0" smtClean="0">
                <a:latin typeface="Cambria" panose="02040503050406030204" pitchFamily="18" charset="0"/>
              </a:rPr>
              <a:t>2014</a:t>
            </a:r>
            <a:r>
              <a:rPr lang="hr-HR" altLang="en-US" dirty="0" smtClean="0">
                <a:latin typeface="Cambria" panose="02040503050406030204" pitchFamily="18" charset="0"/>
              </a:rPr>
              <a:t>.</a:t>
            </a:r>
            <a:r>
              <a:rPr lang="de-CH" altLang="en-US" dirty="0" smtClean="0">
                <a:latin typeface="Cambria" panose="02040503050406030204" pitchFamily="18" charset="0"/>
              </a:rPr>
              <a:t> </a:t>
            </a:r>
            <a:endParaRPr lang="hr-HR" altLang="en-US" dirty="0" smtClean="0">
              <a:latin typeface="Cambria" panose="02040503050406030204" pitchFamily="18" charset="0"/>
            </a:endParaRPr>
          </a:p>
          <a:p>
            <a:pPr fontAlgn="auto">
              <a:spcAft>
                <a:spcPts val="0"/>
              </a:spcAft>
            </a:pPr>
            <a:endParaRPr lang="hr-HR" altLang="en-US" sz="1800" dirty="0" smtClean="0">
              <a:latin typeface="Cambria" panose="02040503050406030204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de-CH" altLang="en-US" b="1" dirty="0" smtClean="0">
                <a:latin typeface="Cambria" panose="02040503050406030204" pitchFamily="18" charset="0"/>
              </a:rPr>
              <a:t>John Wiggins</a:t>
            </a:r>
            <a:br>
              <a:rPr lang="de-CH" altLang="en-US" b="1" dirty="0" smtClean="0">
                <a:latin typeface="Cambria" panose="02040503050406030204" pitchFamily="18" charset="0"/>
              </a:rPr>
            </a:br>
            <a:r>
              <a:rPr lang="de-CH" altLang="en-US" dirty="0" smtClean="0">
                <a:latin typeface="Cambria" panose="02040503050406030204" pitchFamily="18" charset="0"/>
              </a:rPr>
              <a:t>ACE Consultant</a:t>
            </a:r>
            <a:endParaRPr lang="hr-HR" altLang="sr-Latn-RS" dirty="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00561" y="2276872"/>
            <a:ext cx="6696744" cy="14700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pl-PL" altLang="en-US" b="1" dirty="0">
                <a:latin typeface="Cambria" pitchFamily="18" charset="0"/>
              </a:rPr>
              <a:t>Informacije kao podrška za procjene</a:t>
            </a:r>
          </a:p>
        </p:txBody>
      </p:sp>
    </p:spTree>
    <p:extLst>
      <p:ext uri="{BB962C8B-B14F-4D97-AF65-F5344CB8AC3E}">
        <p14:creationId xmlns:p14="http://schemas.microsoft.com/office/powerpoint/2010/main" val="367763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3" y="476672"/>
            <a:ext cx="7488832" cy="1296144"/>
          </a:xfrm>
        </p:spPr>
        <p:txBody>
          <a:bodyPr/>
          <a:lstStyle/>
          <a:p>
            <a:pPr algn="just"/>
            <a:r>
              <a:rPr lang="en-GB" altLang="en-US" sz="3600" dirty="0" smtClean="0">
                <a:latin typeface="Cambria" pitchFamily="18" charset="0"/>
              </a:rPr>
              <a:t>PI-22 </a:t>
            </a:r>
            <a:r>
              <a:rPr lang="it-IT" altLang="en-US" dirty="0">
                <a:latin typeface="Cambria" pitchFamily="18" charset="0"/>
              </a:rPr>
              <a:t>Pravovremeno i redovito usklađivanje računa </a:t>
            </a:r>
            <a:r>
              <a:rPr lang="en-GB" altLang="en-US" sz="3600" dirty="0" smtClean="0">
                <a:latin typeface="Cambria" pitchFamily="18" charset="0"/>
              </a:rPr>
              <a:t>(M2)</a:t>
            </a:r>
            <a:endParaRPr lang="en-US" altLang="en-US" sz="3600" dirty="0" smtClean="0">
              <a:latin typeface="Cambria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2856"/>
            <a:ext cx="8713093" cy="3960440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80000"/>
              </a:lnSpc>
            </a:pPr>
            <a:r>
              <a:rPr lang="hr-HR" altLang="en-US" sz="2200" dirty="0" smtClean="0">
                <a:latin typeface="Cambria" pitchFamily="18" charset="0"/>
              </a:rPr>
              <a:t>Kako su plaćanja knjižena u funkcionalnim uredima, te središnjoj gradskoj riznici? Kako se provode plaćanja preko banaka?</a:t>
            </a:r>
          </a:p>
          <a:p>
            <a:pPr algn="just">
              <a:lnSpc>
                <a:spcPct val="80000"/>
              </a:lnSpc>
            </a:pPr>
            <a:r>
              <a:rPr lang="en-GB" altLang="en-US" sz="2200" dirty="0" smtClean="0">
                <a:latin typeface="Cambria" pitchFamily="18" charset="0"/>
              </a:rPr>
              <a:t>PI </a:t>
            </a:r>
            <a:r>
              <a:rPr lang="hr-HR" altLang="en-US" sz="2200" dirty="0" smtClean="0">
                <a:latin typeface="Cambria" pitchFamily="18" charset="0"/>
              </a:rPr>
              <a:t>traži objašnjenja o usklađivanju informacija koje imaju uredi i/ili gradska riznica, s podacima na bankovim računima. Koliko često dolazi do usklađivanja, te koliko vremena </a:t>
            </a:r>
            <a:r>
              <a:rPr lang="hr-HR" altLang="en-US" sz="2200" dirty="0">
                <a:latin typeface="Cambria" pitchFamily="18" charset="0"/>
              </a:rPr>
              <a:t>nakon </a:t>
            </a:r>
            <a:r>
              <a:rPr lang="hr-HR" altLang="en-US" sz="2200" dirty="0" smtClean="0">
                <a:latin typeface="Cambria" pitchFamily="18" charset="0"/>
              </a:rPr>
              <a:t>isteka </a:t>
            </a:r>
            <a:r>
              <a:rPr lang="hr-HR" altLang="en-US" sz="2200" dirty="0">
                <a:latin typeface="Cambria" pitchFamily="18" charset="0"/>
              </a:rPr>
              <a:t>relevantnog razdoblja ? </a:t>
            </a:r>
            <a:r>
              <a:rPr lang="hr-HR" altLang="en-US" sz="2200" dirty="0" smtClean="0">
                <a:latin typeface="Cambria" pitchFamily="18" charset="0"/>
              </a:rPr>
              <a:t>Tko je odgovoran za to? </a:t>
            </a:r>
            <a:r>
              <a:rPr lang="en-GB" altLang="en-US" sz="2200" dirty="0" smtClean="0">
                <a:latin typeface="Cambria" pitchFamily="18" charset="0"/>
              </a:rPr>
              <a:t>(</a:t>
            </a:r>
            <a:r>
              <a:rPr lang="hr-HR" altLang="en-US" sz="2200" dirty="0" smtClean="0">
                <a:latin typeface="Cambria" pitchFamily="18" charset="0"/>
              </a:rPr>
              <a:t>Dimenzija </a:t>
            </a:r>
            <a:r>
              <a:rPr lang="en-GB" altLang="en-US" sz="2200" dirty="0" smtClean="0">
                <a:latin typeface="Cambria" pitchFamily="18" charset="0"/>
              </a:rPr>
              <a:t>(i))</a:t>
            </a:r>
          </a:p>
          <a:p>
            <a:pPr algn="just" eaLnBrk="1" hangingPunct="1">
              <a:lnSpc>
                <a:spcPct val="80000"/>
              </a:lnSpc>
            </a:pPr>
            <a:endParaRPr lang="hr-HR" altLang="en-US" sz="2200" dirty="0" smtClean="0">
              <a:latin typeface="Cambria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en-GB" altLang="en-US" sz="2200" dirty="0" smtClean="0">
                <a:latin typeface="Cambria" pitchFamily="18" charset="0"/>
              </a:rPr>
              <a:t>PI </a:t>
            </a:r>
            <a:r>
              <a:rPr lang="hr-HR" altLang="en-US" sz="2200" dirty="0" smtClean="0">
                <a:latin typeface="Cambria" pitchFamily="18" charset="0"/>
              </a:rPr>
              <a:t>također traži podatke o uslađivanjima i poravnanjima privremenih računa (</a:t>
            </a:r>
            <a:r>
              <a:rPr lang="hr-HR" altLang="en-US" sz="2200" dirty="0">
                <a:latin typeface="Cambria" pitchFamily="18" charset="0"/>
              </a:rPr>
              <a:t>gdje su primici i isplate su </a:t>
            </a:r>
            <a:r>
              <a:rPr lang="hr-HR" altLang="en-US" sz="2200" dirty="0" smtClean="0">
                <a:latin typeface="Cambria" pitchFamily="18" charset="0"/>
              </a:rPr>
              <a:t>bilježeni do </a:t>
            </a:r>
            <a:r>
              <a:rPr lang="hr-HR" altLang="en-US" sz="2200" dirty="0">
                <a:latin typeface="Cambria" pitchFamily="18" charset="0"/>
              </a:rPr>
              <a:t>dolaska informacija koji omogućava da se knjiži na Glavnoj </a:t>
            </a:r>
            <a:r>
              <a:rPr lang="hr-HR" altLang="en-US" sz="2200" dirty="0" smtClean="0">
                <a:latin typeface="Cambria" pitchFamily="18" charset="0"/>
              </a:rPr>
              <a:t>knjizi</a:t>
            </a:r>
            <a:r>
              <a:rPr lang="hr-HR" altLang="en-US" sz="2200" dirty="0" smtClean="0">
                <a:latin typeface="Cambria" pitchFamily="18" charset="0"/>
              </a:rPr>
              <a:t>) </a:t>
            </a:r>
            <a:r>
              <a:rPr lang="hr-HR" altLang="en-US" sz="2200" dirty="0">
                <a:latin typeface="Cambria" pitchFamily="18" charset="0"/>
              </a:rPr>
              <a:t>i avansa (npr. </a:t>
            </a:r>
            <a:r>
              <a:rPr lang="hr-HR" altLang="en-US" sz="2200" dirty="0" smtClean="0">
                <a:latin typeface="Cambria" pitchFamily="18" charset="0"/>
              </a:rPr>
              <a:t>obavljanje </a:t>
            </a:r>
            <a:r>
              <a:rPr lang="hr-HR" altLang="en-US" sz="2200" dirty="0">
                <a:latin typeface="Cambria" pitchFamily="18" charset="0"/>
              </a:rPr>
              <a:t>isplate avansa pojedincima za pokrivanje putnih </a:t>
            </a:r>
            <a:r>
              <a:rPr lang="hr-HR" altLang="en-US" sz="2200" dirty="0" smtClean="0">
                <a:latin typeface="Cambria" pitchFamily="18" charset="0"/>
              </a:rPr>
              <a:t>troškova</a:t>
            </a:r>
            <a:r>
              <a:rPr lang="en-GB" altLang="en-US" sz="2200" dirty="0" smtClean="0">
                <a:latin typeface="Cambria" pitchFamily="18" charset="0"/>
              </a:rPr>
              <a:t>). (</a:t>
            </a:r>
            <a:r>
              <a:rPr lang="hr-HR" altLang="en-US" sz="2200" dirty="0" smtClean="0">
                <a:latin typeface="Cambria" pitchFamily="18" charset="0"/>
              </a:rPr>
              <a:t>Dimenzija </a:t>
            </a:r>
            <a:r>
              <a:rPr lang="en-GB" altLang="en-US" sz="2200" dirty="0" smtClean="0">
                <a:latin typeface="Cambria" pitchFamily="18" charset="0"/>
              </a:rPr>
              <a:t>(ii))</a:t>
            </a:r>
            <a:endParaRPr lang="en-US" altLang="en-US" sz="2200" dirty="0" smtClean="0">
              <a:latin typeface="Cambria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1898"/>
            <a:ext cx="9144000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54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3" y="548680"/>
            <a:ext cx="7560840" cy="1080120"/>
          </a:xfrm>
        </p:spPr>
        <p:txBody>
          <a:bodyPr>
            <a:normAutofit fontScale="90000"/>
          </a:bodyPr>
          <a:lstStyle/>
          <a:p>
            <a:pPr algn="just"/>
            <a:r>
              <a:rPr lang="en-GB" altLang="en-US" sz="3200" dirty="0" smtClean="0">
                <a:latin typeface="Cambria" pitchFamily="18" charset="0"/>
              </a:rPr>
              <a:t>PI-23 </a:t>
            </a:r>
            <a:r>
              <a:rPr lang="en-GB" altLang="en-US" sz="3200" dirty="0" err="1">
                <a:latin typeface="Cambria" pitchFamily="18" charset="0"/>
              </a:rPr>
              <a:t>Dostupnost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informacija</a:t>
            </a:r>
            <a:r>
              <a:rPr lang="en-GB" altLang="en-US" sz="3200" dirty="0">
                <a:latin typeface="Cambria" pitchFamily="18" charset="0"/>
              </a:rPr>
              <a:t> o </a:t>
            </a:r>
            <a:r>
              <a:rPr lang="en-GB" altLang="en-US" sz="3200" dirty="0" err="1">
                <a:latin typeface="Cambria" pitchFamily="18" charset="0"/>
              </a:rPr>
              <a:t>sredstvima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koje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su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primile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pravne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osobe</a:t>
            </a:r>
            <a:r>
              <a:rPr lang="en-GB" altLang="en-US" sz="3200" dirty="0">
                <a:latin typeface="Cambria" pitchFamily="18" charset="0"/>
              </a:rPr>
              <a:t> (</a:t>
            </a:r>
            <a:r>
              <a:rPr lang="en-GB" altLang="en-US" sz="3200" dirty="0" err="1">
                <a:latin typeface="Cambria" pitchFamily="18" charset="0"/>
              </a:rPr>
              <a:t>ustanove</a:t>
            </a:r>
            <a:r>
              <a:rPr lang="en-GB" altLang="en-US" sz="3200" dirty="0">
                <a:latin typeface="Cambria" pitchFamily="18" charset="0"/>
              </a:rPr>
              <a:t>) </a:t>
            </a:r>
            <a:r>
              <a:rPr lang="en-GB" altLang="en-US" sz="3200" dirty="0" err="1">
                <a:latin typeface="Cambria" pitchFamily="18" charset="0"/>
              </a:rPr>
              <a:t>za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pružanje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usluga</a:t>
            </a:r>
            <a:r>
              <a:rPr lang="en-GB" altLang="en-US" sz="3200" dirty="0">
                <a:latin typeface="Cambria" pitchFamily="18" charset="0"/>
              </a:rPr>
              <a:t> </a:t>
            </a:r>
            <a:endParaRPr lang="en-US" altLang="en-US" sz="3200" dirty="0" smtClean="0">
              <a:latin typeface="Cambria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348880"/>
            <a:ext cx="8856662" cy="3805858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hr-HR" altLang="en-US" sz="2400" dirty="0" smtClean="0">
                <a:latin typeface="Cambria" pitchFamily="18" charset="0"/>
              </a:rPr>
              <a:t>Ovaj </a:t>
            </a:r>
            <a:r>
              <a:rPr lang="en-GB" altLang="en-US" sz="2400" dirty="0" smtClean="0">
                <a:latin typeface="Cambria" pitchFamily="18" charset="0"/>
              </a:rPr>
              <a:t>PI </a:t>
            </a:r>
            <a:r>
              <a:rPr lang="hr-HR" altLang="en-US" sz="2400" dirty="0" smtClean="0">
                <a:latin typeface="Cambria" pitchFamily="18" charset="0"/>
              </a:rPr>
              <a:t>razmatra jesu li dostupne informacije koje pokazuju jesu li te ustanove </a:t>
            </a:r>
            <a:r>
              <a:rPr lang="en-GB" altLang="en-US" sz="2400" dirty="0" smtClean="0">
                <a:latin typeface="Cambria" pitchFamily="18" charset="0"/>
              </a:rPr>
              <a:t>(</a:t>
            </a:r>
            <a:r>
              <a:rPr lang="hr-HR" altLang="en-US" sz="2400" dirty="0" smtClean="0">
                <a:latin typeface="Cambria" pitchFamily="18" charset="0"/>
              </a:rPr>
              <a:t>škole, zdravstvene ustanove, itd.</a:t>
            </a:r>
            <a:r>
              <a:rPr lang="en-GB" altLang="en-US" sz="2400" dirty="0" smtClean="0">
                <a:latin typeface="Cambria" pitchFamily="18" charset="0"/>
              </a:rPr>
              <a:t>) </a:t>
            </a:r>
            <a:r>
              <a:rPr lang="hr-HR" altLang="en-US" sz="2400" dirty="0" smtClean="0">
                <a:latin typeface="Cambria" pitchFamily="18" charset="0"/>
              </a:rPr>
              <a:t>stvarno primile planirana alocirana sredstva (osoblje, oprema, gotovina za vlastite kupnje</a:t>
            </a:r>
            <a:r>
              <a:rPr lang="en-GB" altLang="en-US" sz="2400" dirty="0" smtClean="0">
                <a:latin typeface="Cambria" pitchFamily="18" charset="0"/>
              </a:rPr>
              <a:t>). (</a:t>
            </a:r>
            <a:r>
              <a:rPr lang="hr-HR" altLang="en-US" sz="2400" dirty="0" smtClean="0">
                <a:latin typeface="Cambria" pitchFamily="18" charset="0"/>
              </a:rPr>
              <a:t>Pogledati i </a:t>
            </a:r>
            <a:r>
              <a:rPr lang="en-GB" altLang="en-US" sz="2400" dirty="0" smtClean="0">
                <a:latin typeface="Cambria" pitchFamily="18" charset="0"/>
              </a:rPr>
              <a:t>PI-10)</a:t>
            </a:r>
          </a:p>
          <a:p>
            <a:pPr algn="just" eaLnBrk="1" hangingPunct="1"/>
            <a:endParaRPr lang="hr-HR" altLang="en-US" sz="2400" dirty="0" smtClean="0">
              <a:latin typeface="Cambria" pitchFamily="18" charset="0"/>
            </a:endParaRPr>
          </a:p>
          <a:p>
            <a:pPr algn="just" eaLnBrk="1" hangingPunct="1"/>
            <a:r>
              <a:rPr lang="hr-HR" altLang="en-US" sz="2400" dirty="0" smtClean="0">
                <a:latin typeface="Cambria" pitchFamily="18" charset="0"/>
              </a:rPr>
              <a:t>Jesu li </a:t>
            </a:r>
            <a:r>
              <a:rPr lang="en-GB" altLang="en-US" sz="2400" dirty="0" smtClean="0">
                <a:latin typeface="Cambria" pitchFamily="18" charset="0"/>
              </a:rPr>
              <a:t>SDU</a:t>
            </a:r>
            <a:r>
              <a:rPr lang="hr-HR" altLang="en-US" sz="2400" dirty="0" smtClean="0">
                <a:latin typeface="Cambria" pitchFamily="18" charset="0"/>
              </a:rPr>
              <a:t>-i unaprijed obaviješteni</a:t>
            </a:r>
            <a:r>
              <a:rPr lang="en-GB" altLang="en-US" sz="2400" dirty="0" smtClean="0">
                <a:latin typeface="Cambria" pitchFamily="18" charset="0"/>
              </a:rPr>
              <a:t> </a:t>
            </a:r>
            <a:r>
              <a:rPr lang="hr-HR" altLang="en-US" sz="2400" dirty="0" smtClean="0">
                <a:latin typeface="Cambria" pitchFamily="18" charset="0"/>
              </a:rPr>
              <a:t>o svojim pravima? Jesu li sredstva stvarno primljena od strane SDU-a? Je li ova informacija dostupna široj javnosti?</a:t>
            </a:r>
            <a:endParaRPr lang="en-US" altLang="en-US" sz="2400" dirty="0" smtClean="0">
              <a:latin typeface="Cambria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1898"/>
            <a:ext cx="9144000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78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74638"/>
            <a:ext cx="7416824" cy="1498178"/>
          </a:xfrm>
        </p:spPr>
        <p:txBody>
          <a:bodyPr/>
          <a:lstStyle/>
          <a:p>
            <a:pPr algn="just"/>
            <a:r>
              <a:rPr lang="en-GB" altLang="en-US" sz="3200" dirty="0" smtClean="0">
                <a:latin typeface="Cambria" pitchFamily="18" charset="0"/>
              </a:rPr>
              <a:t>PI-24 </a:t>
            </a:r>
            <a:r>
              <a:rPr lang="en-GB" altLang="en-US" sz="3200" dirty="0" err="1">
                <a:latin typeface="Cambria" pitchFamily="18" charset="0"/>
              </a:rPr>
              <a:t>Kvaliteta</a:t>
            </a:r>
            <a:r>
              <a:rPr lang="en-GB" altLang="en-US" sz="3200" dirty="0">
                <a:latin typeface="Cambria" pitchFamily="18" charset="0"/>
              </a:rPr>
              <a:t> i </a:t>
            </a:r>
            <a:r>
              <a:rPr lang="en-GB" altLang="en-US" sz="3200" dirty="0" err="1">
                <a:latin typeface="Cambria" pitchFamily="18" charset="0"/>
              </a:rPr>
              <a:t>pravovremenost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izvještaja</a:t>
            </a:r>
            <a:r>
              <a:rPr lang="en-GB" altLang="en-US" sz="3200" dirty="0">
                <a:latin typeface="Cambria" pitchFamily="18" charset="0"/>
              </a:rPr>
              <a:t> o </a:t>
            </a:r>
            <a:r>
              <a:rPr lang="en-GB" altLang="en-US" sz="3200" dirty="0" err="1">
                <a:latin typeface="Cambria" pitchFamily="18" charset="0"/>
              </a:rPr>
              <a:t>izvršenju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proračuna</a:t>
            </a:r>
            <a:r>
              <a:rPr lang="en-GB" altLang="en-US" sz="3200" dirty="0">
                <a:latin typeface="Cambria" pitchFamily="18" charset="0"/>
              </a:rPr>
              <a:t> u </a:t>
            </a:r>
            <a:r>
              <a:rPr lang="en-GB" altLang="en-US" sz="3200" dirty="0" err="1">
                <a:latin typeface="Cambria" pitchFamily="18" charset="0"/>
              </a:rPr>
              <a:t>tijeku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godine</a:t>
            </a:r>
            <a:r>
              <a:rPr lang="en-GB" altLang="en-US" sz="3200" dirty="0">
                <a:latin typeface="Cambria" pitchFamily="18" charset="0"/>
              </a:rPr>
              <a:t> (</a:t>
            </a:r>
            <a:r>
              <a:rPr lang="en-GB" altLang="en-US" sz="3200" dirty="0" smtClean="0">
                <a:latin typeface="Cambria" pitchFamily="18" charset="0"/>
              </a:rPr>
              <a:t>M1)</a:t>
            </a:r>
            <a:endParaRPr lang="en-US" altLang="en-US" sz="3200" dirty="0" smtClean="0">
              <a:latin typeface="Cambria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681" y="2204864"/>
            <a:ext cx="8640638" cy="3816424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80000"/>
              </a:lnSpc>
            </a:pPr>
            <a:r>
              <a:rPr lang="hr-HR" altLang="en-US" sz="2400" dirty="0" smtClean="0">
                <a:latin typeface="Cambria" pitchFamily="18" charset="0"/>
              </a:rPr>
              <a:t>Opseg mjesečnih/kvartarnih izvještaja koje je sastavila Riznica i/ili funkcionalni ured, te izvori korišteni u njihovom sastavljanju.</a:t>
            </a:r>
          </a:p>
          <a:p>
            <a:pPr algn="just" eaLnBrk="1" hangingPunct="1">
              <a:lnSpc>
                <a:spcPct val="80000"/>
              </a:lnSpc>
            </a:pPr>
            <a:r>
              <a:rPr lang="hr-HR" altLang="en-US" dirty="0" smtClean="0">
                <a:latin typeface="Cambria" pitchFamily="18" charset="0"/>
              </a:rPr>
              <a:t>Omogućuju li izvješća detaljno praćenje provedbe budžeta u odnosu na izvorne odredbe? Pokrivaju li izvješća obaveze i uplate odvojeno?</a:t>
            </a:r>
            <a:r>
              <a:rPr lang="en-GB" altLang="en-US" sz="2400" dirty="0" smtClean="0">
                <a:latin typeface="Cambria" pitchFamily="18" charset="0"/>
              </a:rPr>
              <a:t> (</a:t>
            </a:r>
            <a:r>
              <a:rPr lang="en-GB" altLang="en-US" sz="2400" dirty="0" err="1" smtClean="0">
                <a:latin typeface="Cambria" pitchFamily="18" charset="0"/>
              </a:rPr>
              <a:t>Dimen</a:t>
            </a:r>
            <a:r>
              <a:rPr lang="hr-HR" altLang="en-US" sz="2400" dirty="0" smtClean="0">
                <a:latin typeface="Cambria" pitchFamily="18" charset="0"/>
              </a:rPr>
              <a:t>zija</a:t>
            </a:r>
            <a:r>
              <a:rPr lang="en-GB" altLang="en-US" sz="2400" dirty="0" smtClean="0">
                <a:latin typeface="Cambria" pitchFamily="18" charset="0"/>
              </a:rPr>
              <a:t> (i))</a:t>
            </a:r>
          </a:p>
          <a:p>
            <a:pPr algn="just" eaLnBrk="1" hangingPunct="1">
              <a:lnSpc>
                <a:spcPct val="80000"/>
              </a:lnSpc>
            </a:pPr>
            <a:endParaRPr lang="hr-HR" altLang="en-US" sz="2400" dirty="0" smtClean="0">
              <a:latin typeface="Cambria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hr-HR" altLang="en-US" sz="2400" dirty="0" smtClean="0">
                <a:latin typeface="Cambria" pitchFamily="18" charset="0"/>
              </a:rPr>
              <a:t>Koja je učestalost izvješća, koliko treba da se ona naprave nakon završetka razdoblja</a:t>
            </a:r>
            <a:r>
              <a:rPr lang="en-GB" altLang="en-US" sz="2400" dirty="0" smtClean="0">
                <a:latin typeface="Cambria" pitchFamily="18" charset="0"/>
              </a:rPr>
              <a:t>? (</a:t>
            </a:r>
            <a:r>
              <a:rPr lang="en-GB" altLang="en-US" sz="2400" dirty="0" err="1" smtClean="0">
                <a:latin typeface="Cambria" pitchFamily="18" charset="0"/>
              </a:rPr>
              <a:t>Dimen</a:t>
            </a:r>
            <a:r>
              <a:rPr lang="hr-HR" altLang="en-US" sz="2400" dirty="0" smtClean="0">
                <a:latin typeface="Cambria" pitchFamily="18" charset="0"/>
              </a:rPr>
              <a:t>zija</a:t>
            </a:r>
            <a:r>
              <a:rPr lang="en-GB" altLang="en-US" sz="2400" dirty="0" smtClean="0">
                <a:latin typeface="Cambria" pitchFamily="18" charset="0"/>
              </a:rPr>
              <a:t> (ii))</a:t>
            </a:r>
          </a:p>
          <a:p>
            <a:pPr algn="just" eaLnBrk="1" hangingPunct="1">
              <a:lnSpc>
                <a:spcPct val="80000"/>
              </a:lnSpc>
            </a:pPr>
            <a:endParaRPr lang="hr-HR" altLang="en-US" sz="2400" dirty="0" smtClean="0">
              <a:latin typeface="Cambria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hr-HR" altLang="en-US" sz="2400" dirty="0" smtClean="0">
                <a:latin typeface="Cambria" pitchFamily="18" charset="0"/>
              </a:rPr>
              <a:t>Jesu li podaci pouzdani?</a:t>
            </a:r>
            <a:r>
              <a:rPr lang="en-GB" altLang="en-US" sz="2400" dirty="0" smtClean="0">
                <a:latin typeface="Cambria" pitchFamily="18" charset="0"/>
              </a:rPr>
              <a:t> (</a:t>
            </a:r>
            <a:r>
              <a:rPr lang="en-GB" altLang="en-US" sz="2400" dirty="0" err="1" smtClean="0">
                <a:latin typeface="Cambria" pitchFamily="18" charset="0"/>
              </a:rPr>
              <a:t>Dimen</a:t>
            </a:r>
            <a:r>
              <a:rPr lang="hr-HR" altLang="en-US" sz="2400" dirty="0" smtClean="0">
                <a:latin typeface="Cambria" pitchFamily="18" charset="0"/>
              </a:rPr>
              <a:t>zija</a:t>
            </a:r>
            <a:r>
              <a:rPr lang="en-GB" altLang="en-US" sz="2400" dirty="0" smtClean="0">
                <a:latin typeface="Cambria" pitchFamily="18" charset="0"/>
              </a:rPr>
              <a:t> (iii))</a:t>
            </a:r>
            <a:endParaRPr lang="en-US" altLang="en-US" sz="2400" dirty="0" smtClean="0">
              <a:latin typeface="Cambria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1898"/>
            <a:ext cx="9144000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06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4638"/>
            <a:ext cx="7488956" cy="1498178"/>
          </a:xfrm>
        </p:spPr>
        <p:txBody>
          <a:bodyPr/>
          <a:lstStyle/>
          <a:p>
            <a:pPr algn="just"/>
            <a:r>
              <a:rPr lang="en-GB" altLang="en-US" sz="3200" dirty="0" smtClean="0">
                <a:latin typeface="Cambria" pitchFamily="18" charset="0"/>
              </a:rPr>
              <a:t>PI-25 </a:t>
            </a:r>
            <a:r>
              <a:rPr lang="en-GB" altLang="en-US" sz="3200" dirty="0" err="1">
                <a:latin typeface="Cambria" pitchFamily="18" charset="0"/>
              </a:rPr>
              <a:t>Kvaliteta</a:t>
            </a:r>
            <a:r>
              <a:rPr lang="en-GB" altLang="en-US" sz="3200" dirty="0">
                <a:latin typeface="Cambria" pitchFamily="18" charset="0"/>
              </a:rPr>
              <a:t> i </a:t>
            </a:r>
            <a:r>
              <a:rPr lang="en-GB" altLang="en-US" sz="3200" dirty="0" err="1">
                <a:latin typeface="Cambria" pitchFamily="18" charset="0"/>
              </a:rPr>
              <a:t>pravovremenost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godišnjih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financijskih</a:t>
            </a:r>
            <a:r>
              <a:rPr lang="en-GB" altLang="en-US" sz="3200" dirty="0">
                <a:latin typeface="Cambria" pitchFamily="18" charset="0"/>
              </a:rPr>
              <a:t> </a:t>
            </a:r>
            <a:r>
              <a:rPr lang="en-GB" altLang="en-US" sz="3200" dirty="0" err="1">
                <a:latin typeface="Cambria" pitchFamily="18" charset="0"/>
              </a:rPr>
              <a:t>izvještaja</a:t>
            </a:r>
            <a:r>
              <a:rPr lang="en-GB" altLang="en-US" sz="3200" dirty="0">
                <a:latin typeface="Cambria" pitchFamily="18" charset="0"/>
              </a:rPr>
              <a:t> (</a:t>
            </a:r>
            <a:r>
              <a:rPr lang="en-GB" altLang="en-US" sz="3200" dirty="0" smtClean="0">
                <a:latin typeface="Cambria" pitchFamily="18" charset="0"/>
              </a:rPr>
              <a:t>M1)</a:t>
            </a:r>
            <a:endParaRPr lang="en-US" altLang="en-US" sz="3200" dirty="0" smtClean="0">
              <a:latin typeface="Cambria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204864"/>
            <a:ext cx="8856983" cy="3921299"/>
          </a:xfrm>
        </p:spPr>
        <p:txBody>
          <a:bodyPr>
            <a:normAutofit lnSpcReduction="10000"/>
          </a:bodyPr>
          <a:lstStyle/>
          <a:p>
            <a:pPr algn="just"/>
            <a:r>
              <a:rPr lang="hr-HR" altLang="en-US" sz="2400" dirty="0" smtClean="0">
                <a:latin typeface="Cambria" pitchFamily="18" charset="0"/>
              </a:rPr>
              <a:t>Jesi </a:t>
            </a:r>
            <a:r>
              <a:rPr lang="hr-HR" altLang="en-US" dirty="0">
                <a:latin typeface="Cambria" pitchFamily="18" charset="0"/>
              </a:rPr>
              <a:t>li cjelovita godišnja financijska izvješća pripremljena, uključujući pune podatke o prihodima, rashodima, financijskoj imovini i </a:t>
            </a:r>
            <a:r>
              <a:rPr lang="hr-HR" altLang="en-US" dirty="0" smtClean="0">
                <a:latin typeface="Cambria" pitchFamily="18" charset="0"/>
              </a:rPr>
              <a:t>obavezama? (Jesu li pripremljena posebna izvješća o izvanproračunskim fondovima, koja bi u načelu mogla biti konsolidirania, iako nisu?</a:t>
            </a:r>
            <a:r>
              <a:rPr lang="en-GB" altLang="en-US" sz="2400" dirty="0" smtClean="0">
                <a:latin typeface="Cambria" pitchFamily="18" charset="0"/>
              </a:rPr>
              <a:t>) (</a:t>
            </a:r>
            <a:r>
              <a:rPr lang="hr-HR" altLang="en-US" sz="2400" dirty="0" smtClean="0">
                <a:latin typeface="Cambria" pitchFamily="18" charset="0"/>
              </a:rPr>
              <a:t>Dimenzija</a:t>
            </a:r>
            <a:r>
              <a:rPr lang="en-GB" altLang="en-US" sz="2400" dirty="0" smtClean="0">
                <a:latin typeface="Cambria" pitchFamily="18" charset="0"/>
              </a:rPr>
              <a:t>(i))</a:t>
            </a:r>
          </a:p>
          <a:p>
            <a:pPr algn="just" eaLnBrk="1" hangingPunct="1">
              <a:lnSpc>
                <a:spcPct val="90000"/>
              </a:lnSpc>
            </a:pPr>
            <a:endParaRPr lang="hr-HR" altLang="en-US" sz="2400" dirty="0" smtClean="0">
              <a:latin typeface="Cambria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hr-HR" altLang="en-US" sz="2400" dirty="0" smtClean="0">
                <a:latin typeface="Cambria" pitchFamily="18" charset="0"/>
              </a:rPr>
              <a:t>Jesu li ta izvješća pravovremena po završetku fiskalne godine?</a:t>
            </a:r>
            <a:r>
              <a:rPr lang="en-GB" altLang="en-US" sz="2400" dirty="0" smtClean="0">
                <a:latin typeface="Cambria" pitchFamily="18" charset="0"/>
              </a:rPr>
              <a:t> (</a:t>
            </a:r>
            <a:r>
              <a:rPr lang="en-GB" altLang="en-US" sz="2400" dirty="0" err="1" smtClean="0">
                <a:latin typeface="Cambria" pitchFamily="18" charset="0"/>
              </a:rPr>
              <a:t>Dimen</a:t>
            </a:r>
            <a:r>
              <a:rPr lang="hr-HR" altLang="en-US" sz="2400" dirty="0" smtClean="0">
                <a:latin typeface="Cambria" pitchFamily="18" charset="0"/>
              </a:rPr>
              <a:t>zija</a:t>
            </a:r>
            <a:r>
              <a:rPr lang="en-GB" altLang="en-US" sz="2400" dirty="0" smtClean="0">
                <a:latin typeface="Cambria" pitchFamily="18" charset="0"/>
              </a:rPr>
              <a:t> (ii))</a:t>
            </a:r>
          </a:p>
          <a:p>
            <a:pPr algn="just" eaLnBrk="1" hangingPunct="1">
              <a:lnSpc>
                <a:spcPct val="90000"/>
              </a:lnSpc>
            </a:pPr>
            <a:endParaRPr lang="hr-HR" altLang="en-US" sz="2400" dirty="0" smtClean="0">
              <a:latin typeface="Cambria" pitchFamily="18" charset="0"/>
            </a:endParaRPr>
          </a:p>
          <a:p>
            <a:pPr algn="just"/>
            <a:r>
              <a:rPr lang="en-GB" altLang="en-US" dirty="0" smtClean="0">
                <a:latin typeface="Cambria" pitchFamily="18" charset="0"/>
              </a:rPr>
              <a:t>K</a:t>
            </a:r>
            <a:r>
              <a:rPr lang="hr-HR" altLang="en-US" dirty="0" smtClean="0">
                <a:latin typeface="Cambria" pitchFamily="18" charset="0"/>
              </a:rPr>
              <a:t>oji su </a:t>
            </a:r>
            <a:r>
              <a:rPr lang="en-GB" altLang="en-US" dirty="0" err="1" smtClean="0">
                <a:latin typeface="Cambria" pitchFamily="18" charset="0"/>
              </a:rPr>
              <a:t>računovodstveni</a:t>
            </a:r>
            <a:r>
              <a:rPr lang="en-GB" altLang="en-US" dirty="0" smtClean="0">
                <a:latin typeface="Cambria" pitchFamily="18" charset="0"/>
              </a:rPr>
              <a:t> </a:t>
            </a:r>
            <a:r>
              <a:rPr lang="en-GB" altLang="en-US" dirty="0" err="1">
                <a:latin typeface="Cambria" pitchFamily="18" charset="0"/>
              </a:rPr>
              <a:t>standardi</a:t>
            </a:r>
            <a:r>
              <a:rPr lang="en-GB" altLang="en-US" dirty="0">
                <a:latin typeface="Cambria" pitchFamily="18" charset="0"/>
              </a:rPr>
              <a:t> </a:t>
            </a:r>
            <a:r>
              <a:rPr lang="hr-HR" altLang="en-US" dirty="0" smtClean="0">
                <a:latin typeface="Cambria" pitchFamily="18" charset="0"/>
              </a:rPr>
              <a:t>k</a:t>
            </a:r>
            <a:r>
              <a:rPr lang="en-GB" altLang="en-US" dirty="0" err="1" smtClean="0">
                <a:latin typeface="Cambria" pitchFamily="18" charset="0"/>
              </a:rPr>
              <a:t>orišteni</a:t>
            </a:r>
            <a:r>
              <a:rPr lang="en-GB" altLang="en-US" dirty="0" smtClean="0">
                <a:latin typeface="Cambria" pitchFamily="18" charset="0"/>
              </a:rPr>
              <a:t> </a:t>
            </a:r>
            <a:r>
              <a:rPr lang="hr-HR" altLang="en-US" dirty="0" smtClean="0">
                <a:latin typeface="Cambria" pitchFamily="18" charset="0"/>
              </a:rPr>
              <a:t>u njihovoj pripremi</a:t>
            </a:r>
            <a:r>
              <a:rPr lang="en-GB" altLang="en-US" dirty="0" smtClean="0">
                <a:latin typeface="Cambria" pitchFamily="18" charset="0"/>
              </a:rPr>
              <a:t>? </a:t>
            </a:r>
            <a:r>
              <a:rPr lang="en-GB" altLang="en-US" sz="2400" dirty="0" smtClean="0">
                <a:latin typeface="Cambria" pitchFamily="18" charset="0"/>
              </a:rPr>
              <a:t>(Dimension (iii))</a:t>
            </a:r>
            <a:endParaRPr lang="en-US" altLang="en-US" sz="2400" dirty="0" smtClean="0">
              <a:latin typeface="Cambria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1898"/>
            <a:ext cx="9144000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05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>
    <a:spDef>
      <a:spPr>
        <a:noFill/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445</TotalTime>
  <Words>400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Berlin</vt:lpstr>
      <vt:lpstr>PowerPoint Presentation</vt:lpstr>
      <vt:lpstr>PI-22 Pravovremeno i redovito usklađivanje računa (M2)</vt:lpstr>
      <vt:lpstr>PI-23 Dostupnost informacija o sredstvima koje su primile pravne osobe (ustanove) za pružanje usluga </vt:lpstr>
      <vt:lpstr>PI-24 Kvaliteta i pravovremenost izvještaja o izvršenju proračuna u tijeku godine (M1)</vt:lpstr>
      <vt:lpstr>PI-25 Kvaliteta i pravovremenost godišnjih financijskih izvještaja (M1)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Measurement Framework</dc:title>
  <dc:creator>Pfander</dc:creator>
  <cp:lastModifiedBy>JH</cp:lastModifiedBy>
  <cp:revision>71</cp:revision>
  <cp:lastPrinted>2014-03-14T11:53:39Z</cp:lastPrinted>
  <dcterms:created xsi:type="dcterms:W3CDTF">2007-04-05T19:23:00Z</dcterms:created>
  <dcterms:modified xsi:type="dcterms:W3CDTF">2014-03-18T23:24:45Z</dcterms:modified>
</cp:coreProperties>
</file>